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6" r:id="rId5"/>
    <p:sldId id="257" r:id="rId6"/>
    <p:sldId id="27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 type="screen16x9"/>
  <p:notesSz cx="6858000" cy="9144000"/>
  <p:embeddedFontLst>
    <p:embeddedFont>
      <p:font typeface="Montserrat" panose="02000505000000020004"/>
      <p:regular r:id="rId29"/>
    </p:embeddedFont>
    <p:embeddedFont>
      <p:font typeface="Montserrat Light" panose="00000400000000000000"/>
      <p:regular r:id="rId30"/>
      <p:italic r:id="rId31"/>
    </p:embeddedFont>
    <p:embeddedFont>
      <p:font typeface="Montserrat SemiBold" panose="00000700000000000000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68"/>
        <p:guide pos="2880"/>
        <p:guide orient="horz" pos="687"/>
        <p:guide pos="288"/>
        <p:guide orient="horz" pos="3024"/>
        <p:guide pos="5472"/>
        <p:guide orient="horz" pos="762"/>
        <p:guide pos="2817"/>
        <p:guide pos="360"/>
        <p:guide orient="horz" pos="1172"/>
        <p:guide pos="4191"/>
        <p:guide pos="1657"/>
        <p:guide pos="2957"/>
        <p:guide orient="horz" pos="967"/>
        <p:guide orient="horz" pos="1379"/>
        <p:guide orient="horz" pos="2160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68d9ddc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e68d9ddc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Imagen con título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ítulo y texto vertical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Título vertical y texto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Encabezado de sección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ítulo y objetos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Diapositiva de título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70425" y="288700"/>
            <a:ext cx="1550349" cy="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Dos objetos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ación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Sólo el título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En blanco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ido con título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PPT-2.jpg"/>
          <p:cNvPicPr preferRelativeResize="0"/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063050" y="0"/>
            <a:ext cx="6858000" cy="9185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 panose="02000505000000020004"/>
              <a:buNone/>
              <a:defRPr sz="4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874925"/>
            <a:ext cx="9144000" cy="4268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cxnSp>
        <p:nvCxnSpPr>
          <p:cNvPr id="91" name="Google Shape;91;p14"/>
          <p:cNvCxnSpPr/>
          <p:nvPr/>
        </p:nvCxnSpPr>
        <p:spPr>
          <a:xfrm>
            <a:off x="773000" y="762275"/>
            <a:ext cx="0" cy="75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4"/>
          <p:cNvSpPr txBox="1"/>
          <p:nvPr/>
        </p:nvSpPr>
        <p:spPr>
          <a:xfrm>
            <a:off x="1374725" y="1736550"/>
            <a:ext cx="66534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GB" sz="3600" b="0" i="0" u="none" strike="noStrike" cap="none">
                <a:solidFill>
                  <a:srgbClr val="99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Tiempo de atención hospitalaria por jurisdicción sanitaria, ante Covid-19 </a:t>
            </a:r>
            <a:endParaRPr sz="3600" b="0" i="0" u="none" strike="noStrike" cap="none">
              <a:solidFill>
                <a:srgbClr val="99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3 - PERIODO DE ATENCIÓN RECUPERADOS HOSPITALIZADOS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Representa el número de días entre el ingreso de un paciente positivo a COVID a una unidad de salud</a:t>
            </a:r>
            <a:r>
              <a:rPr lang="es-ES" sz="1100" b="1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la fecha en que es dado de alta.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el tiempo promedio de estancia de los pacientes COVID hospitalizados.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4 - PERIODO DE ATENCIÓN DEFUNCIONES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el número de días entre el ingreso de un paciente positivo a COVID a una unidad de salud y la fecha de su defunción.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el tiempo promedio de estancia hospitalaria de los pacientes COVID que fallecen.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variable puede estar relacionada con características como el estado de salud del paciente, accesibilidad e  infraestructura.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4 - PERIODO DE ATENCIÓN DEFUNCIONES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el número de días entre el ingreso de un paciente positivo a COVID a una unidad de salud y la fecha de su defunción.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el tiempo promedio de estancia hospitalaria de los pacientes COVID que fallecen.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variable puede estar relacionada con características como el estado de salud del paciente, accesibilidad e  infraestructura.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5 - ENTREGA DE RESULTADOS RECUPERADOS HOSPITALIZADOS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medida permite cuantificar la velocidad en la obtención de resultados en las unidades de salud que atienden pacientes COVID.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Algunos de los aspectos que podrían influir en esta variable son: la infraestructura hospitalaria, la cantidad de personal y la distribución de recursos.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confirmaron después de la alta hospitalaria</a:t>
            </a:r>
            <a:endParaRPr sz="1000" b="0" i="0" u="none" strike="noStrike" cap="none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196400" y="920717"/>
            <a:ext cx="2927100" cy="422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5 - ENTREGA DE RESULTADOS RECUPERADOS HOSPITALIZADOS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medida permite cuantificar la velocidad en la obtención de resultados en las unidades de salud que atienden pacientes COVID.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Algunos de los aspectos que podrían influir en esta variable son: la infraestructura hospitalaria, la cantidad de personal y la distribución de recursos.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confirmaron después de la alta hospitalaria.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6 - ENTREGA DE RESULTADOS DEFUNCIONES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medida permite cuantificar la velocidad de obtención de resultados en las unidades de salud que atienden pacientes COVID que fallecieron.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Algunos de los aspectos que podrían  influir en esta variable son: el estado de salud del paciente en conjunto con la infraestructura en las unidades médicas, la cantidad de personal y la distribución de recursos.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el resultado se confirmó después del fallecimiento del paciente.</a:t>
            </a:r>
            <a:endParaRPr lang="es-ES" sz="10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6 - ENTREGA DE RESULTADOS DEFUNCIONES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medida permite cuantificar la velocidad de obtención de resultados en las unidades de salud que atienden pacientes COVID que fallecieron.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Algunos de los aspectos que podrían  influir en esta variable son: el estado de salud del paciente en conjunto con la infraestructura en las unidades médicas, la cantidad de personal y la distribución de recursos.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el resultado se confirmó después del fallecimiento del paciente.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/>
        </p:nvSpPr>
        <p:spPr>
          <a:xfrm>
            <a:off x="271200" y="1147575"/>
            <a:ext cx="8361600" cy="3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 metodológica</a:t>
            </a:r>
            <a:endParaRPr sz="25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Los siguiente mapas muestran la respuesta hospitalaria mediante cuatro mapas por tipo de paciente positivo a COVID-19 (es decir, dos mapas de pacientes ambulatorios y dos de hospitalizados): el primer mapa de cada conjunto presenta los datos acumulados por municipio desde el inicio de la pandemia y el segundo la evolución de los datos por municipio y semana epidemiológica.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Para los mapas con los datos acumulados la respuesta hospitalaria se calculó como el promedio de días desde "FECHA_INGRESO" a "FECHA_RESULTADO", agrupado por municipio. En los municipios con menos de 3 casos se utilizó el promedio de días por jurisdicción sanitaria.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Para los mapas con la evolución por semanas epidemiológicas, la respuesta hospitalaria se calculó como el promedio de días desde "FECHA_INGRESO" a "FECHA_RESULTADO", agrupado por municipio y  semana epidemiológica. En los municipios con menos de 2 casos se utilizó el promedio por jurisdicción sanitaria.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La fuente de los datos es el archivo "201025COVID19MEXICOTOT.csv" de la Dirección General de Epidemiología de la Secretaría de Salud.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271200" y="1147575"/>
            <a:ext cx="8361600" cy="3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 metodológica 2</a:t>
            </a:r>
            <a:endParaRPr sz="25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La presentación de la información de este primer reporte, difiere de los subsecuentes debido a ajustes que se realizaron de forma posterior en la metodología. </a:t>
            </a:r>
            <a:endParaRPr sz="11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La principal diferencia es que en éste existen datos para la semana epidemiológica 10 en el mapa referente a “Respuesta Hospitalaria No ambulatorios” de la diapositiva 20, ésta diferencia es debido a dos criterios que se aplicaron posteriormente, a partir del reporte correspondiente al 02/12/2020, y se siguen utilizando: </a:t>
            </a:r>
            <a:endParaRPr sz="11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 panose="02000505000000020004"/>
              <a:buAutoNum type="arabicPeriod"/>
            </a:pPr>
            <a:r>
              <a:rPr lang="en-GB" sz="11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 los municipios con más de 0 y menos de 3 casos ambulatorios se utilizó el promedio por jurisdicción sanitaria</a:t>
            </a:r>
            <a:endParaRPr sz="110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 panose="02000505000000020004"/>
              <a:buAutoNum type="arabicPeriod"/>
            </a:pPr>
            <a:r>
              <a:rPr lang="en-GB" sz="11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utilizaron datos de pacientes con fecha de resultado.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/>
        </p:nvSpPr>
        <p:spPr>
          <a:xfrm>
            <a:off x="18074" y="1047400"/>
            <a:ext cx="2927100" cy="409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RESPUESTA HOSPITALARIA AMBULATORIOS 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(Personas positivas a COVID-19 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no hospitalizadas)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solidFill>
                  <a:srgbClr val="980000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Datos acumulados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 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calculada mediante el número de días entre la fecha de ingreso de un paciente ambulatorio a una unidad médica y la fecha en que se confirma el resultado de la prueba COVID.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la respuesta hospitalaria en pacientes ambulatorios.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obtuvieron antes de ingresar a la unidad de salud.</a:t>
            </a:r>
            <a:endParaRPr lang="es-ES" sz="10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45174" y="836425"/>
            <a:ext cx="6198822" cy="430707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;p15"/>
          <p:cNvSpPr txBox="1">
            <a:spLocks noGrp="1"/>
          </p:cNvSpPr>
          <p:nvPr>
            <p:ph type="body" idx="1"/>
          </p:nvPr>
        </p:nvSpPr>
        <p:spPr>
          <a:xfrm>
            <a:off x="156325" y="632475"/>
            <a:ext cx="8668800" cy="4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4572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6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Introducción</a:t>
            </a:r>
            <a:endParaRPr sz="1100" dirty="0">
              <a:solidFill>
                <a:schemeClr val="tx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3200"/>
              <a:buNone/>
            </a:pP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velocidad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respuesta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del personal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médico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al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igual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que las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capacidades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atención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hospitalaria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infraestructura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influyen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dinámica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propagación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del virus SARS-CoV-2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así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como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probabilidad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complicaciones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pacientes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; que 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su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vez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conlleven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a un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aumento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el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requerimiento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cuidados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intensivos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saturación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las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capacidades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hospitalarias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baseline="300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1, 2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.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lo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tanto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identificar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tiempos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atención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hospitalaria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accesibilidad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respuesta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las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unidades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salud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que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atienden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pacientes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COVID-19, son de gran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utilidad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para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evaluar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el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impacto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municipios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. Este material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sirve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como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apoyo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toma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decisiones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diseño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estrategias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encaminadas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a 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administración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recursos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hospitalarios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como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personal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médico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número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camas,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número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camas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cuidados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intensivos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respiradores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entre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otros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. Los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resultados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se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dividen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dos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partes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: I) se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presentan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seis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grupos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mapas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evaluando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datos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acumulados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y II) se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muestran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resultados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pacientes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ambulatorios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hospitalizados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. </a:t>
            </a:r>
            <a:endParaRPr sz="1100" dirty="0">
              <a:solidFill>
                <a:schemeClr val="tx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600" dirty="0">
              <a:solidFill>
                <a:schemeClr val="tx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sz="26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Objetivo</a:t>
            </a:r>
            <a:endParaRPr sz="2600" dirty="0">
              <a:solidFill>
                <a:schemeClr val="tx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3200"/>
              <a:buNone/>
            </a:pP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Generar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indicadores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nivel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municipal (con base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la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residencia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del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paciente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) que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permitan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cuantificar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tiempos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atención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hospitalaria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que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reciben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las personas con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síntomas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COVID-19.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Dichos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indicadores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son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relativos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a las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siguientes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características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: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accesibilidad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al hospital,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entrega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resultados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período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atención</a:t>
            </a:r>
            <a:r>
              <a:rPr lang="en-GB" sz="11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.</a:t>
            </a:r>
            <a:endParaRPr sz="1100" dirty="0">
              <a:solidFill>
                <a:schemeClr val="tx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3200"/>
              <a:buNone/>
            </a:pPr>
            <a:endParaRPr sz="1100" dirty="0">
              <a:solidFill>
                <a:schemeClr val="tx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603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Montserrat" panose="02000505000000020004"/>
              <a:buAutoNum type="arabicPeriod"/>
            </a:pPr>
            <a:r>
              <a:rPr lang="en-GB" sz="5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Peiffer-Smadja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N., </a:t>
            </a:r>
            <a:r>
              <a:rPr lang="en-GB" sz="5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Lucet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J. C., Bendjelloul, G., </a:t>
            </a:r>
            <a:r>
              <a:rPr lang="en-GB" sz="5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Bouadma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L., Gerard, S., </a:t>
            </a:r>
            <a:r>
              <a:rPr lang="en-GB" sz="5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Choquet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C., ... &amp; Descamps, D. (2020). Challenges and issues about organizing a hospital to respond to the COVID-19 outbreak: experience from a French reference centre. </a:t>
            </a:r>
            <a:r>
              <a:rPr lang="en-GB" sz="500" i="1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Clinical Microbiology and Infection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</a:t>
            </a:r>
            <a:r>
              <a:rPr lang="en-GB" sz="500" i="1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26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(6), 669-672.</a:t>
            </a:r>
            <a:endParaRPr sz="500" dirty="0">
              <a:solidFill>
                <a:schemeClr val="tx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6670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 panose="02000505000000020004"/>
              <a:buAutoNum type="arabicPeriod"/>
            </a:pPr>
            <a:r>
              <a:rPr lang="en-GB" sz="5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Phua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J., </a:t>
            </a:r>
            <a:r>
              <a:rPr lang="en-GB" sz="5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Weng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L., Ling, L., </a:t>
            </a:r>
            <a:r>
              <a:rPr lang="en-GB" sz="5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Egi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M., Lim, C. M., </a:t>
            </a:r>
            <a:r>
              <a:rPr lang="en-GB" sz="500" dirty="0" err="1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Divatia</a:t>
            </a:r>
            <a:r>
              <a:rPr lang="en-GB" sz="500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J. V., ... &amp; Nishimura, M. (2020). Intensive care management of coronavirus disease 2019 (COVID-19): challenges and recommendations. </a:t>
            </a:r>
            <a:r>
              <a:rPr lang="en-GB" sz="500" i="1" dirty="0">
                <a:solidFill>
                  <a:schemeClr val="tx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The Lancet Respiratory Medicine</a:t>
            </a:r>
            <a:r>
              <a:rPr lang="en-GB" sz="900" dirty="0">
                <a:solidFill>
                  <a:schemeClr val="tx1"/>
                </a:solidFill>
              </a:rPr>
              <a:t>.</a:t>
            </a:r>
            <a:endParaRPr sz="9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SzPts val="3200"/>
              <a:buNone/>
            </a:pPr>
            <a:endParaRPr sz="600" dirty="0">
              <a:solidFill>
                <a:srgbClr val="22222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/>
        </p:nvSpPr>
        <p:spPr>
          <a:xfrm>
            <a:off x="196399" y="872125"/>
            <a:ext cx="2954075" cy="427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RESPUESTA HOSPITALARIA AMBULATORIOS 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(Personas positivas a COVID-19 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no hospitalizadas) 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solidFill>
                  <a:srgbClr val="980000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Datos por semana epidemiológica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representa la dinámica semanal de la respuesta hospitalaria calculada a partir de la fecha de ingreso de un paciente ambulatorio a una unidad médica y la fecha en que se confirma el resultado de la prueba COVID.</a:t>
            </a:r>
            <a:endParaRPr lang="es-ES" sz="10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visualizar la evolución de la respuesta hospitalaria con respecto a personas ambulatorias durante la pandemia.</a:t>
            </a:r>
            <a:endParaRPr lang="es-ES" sz="10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0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800"/>
            </a:pPr>
            <a:r>
              <a:rPr lang="es-ES" sz="900" b="1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</a:t>
            </a:r>
            <a:r>
              <a:rPr lang="es-ES" sz="9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: Se omiten las dos semanas más recientes debido al atraso en el registro de los datos</a:t>
            </a:r>
            <a:endParaRPr lang="es-ES" sz="9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000" b="0" i="0" u="none" strike="noStrike" cap="none" dirty="0">
              <a:solidFill>
                <a:srgbClr val="98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900" b="1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Fe de erratas del 11 de agosto de 2021:</a:t>
            </a:r>
            <a:endParaRPr lang="es-ES" sz="900" b="1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9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La nota del mapa hace referencia al uso del promedio por jurisdicción en municipios con menos </a:t>
            </a:r>
            <a:r>
              <a:rPr lang="es-ES" sz="900" dirty="0" smtClean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de dos </a:t>
            </a:r>
            <a:r>
              <a:rPr lang="es-ES" sz="9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casos . Lo correcto es: "En los municipios con menos de 3 casos ambulatorios se utilizó el promedio por jurisdicción sanitaria."</a:t>
            </a:r>
            <a:endParaRPr lang="es-ES" sz="9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900" b="0" i="0" u="none" strike="noStrike" cap="none" dirty="0">
              <a:solidFill>
                <a:srgbClr val="98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 rotWithShape="1">
          <a:blip r:embed="rId1"/>
          <a:srcRect l="9" r="8"/>
          <a:stretch>
            <a:fillRect/>
          </a:stretch>
        </p:blipFill>
        <p:spPr>
          <a:xfrm>
            <a:off x="3150475" y="872125"/>
            <a:ext cx="5993526" cy="4271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18074" y="836425"/>
            <a:ext cx="2927100" cy="430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RESPUESTA HOSPITALARIA </a:t>
            </a:r>
            <a:b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</a:b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NO AMBULATORIOS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(Personas positivas a COVID-19 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hospitalizadas)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solidFill>
                  <a:srgbClr val="980000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Datos acumulados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calculada mediante el número de días entre la fecha de ingreso de un paciente hospitalizado a una unidad médica y la fecha en que se confirma el resultado de la prueba COVID.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la respuesta hospitalaria en pacientes hospitalizados. 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obtuvieron antes de ingresar a la unidad de salud.</a:t>
            </a:r>
            <a:endParaRPr lang="es-ES" sz="10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45174" y="836425"/>
            <a:ext cx="6198822" cy="430707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196400" y="852898"/>
            <a:ext cx="2927100" cy="4290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RESPUESTA HOSPITALARIA </a:t>
            </a:r>
            <a:b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</a:b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NO AMBULATORIOS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(Personas positivas a COVID-19</a:t>
            </a:r>
            <a:r>
              <a:rPr lang="es-ES" altLang="en-GB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 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hospitalizadas)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200"/>
            </a:pPr>
            <a:r>
              <a:rPr lang="es-ES" sz="1000" dirty="0">
                <a:solidFill>
                  <a:srgbClr val="980000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Datos por semana epidemiológica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representa la dinámica semanal de la respuesta hospitalaria calculada a partir de la fecha de ingreso de un paciente hospitalizado a una unidad médica y la fecha en que se confirma el resultado de la prueba COVID.</a:t>
            </a:r>
            <a:endParaRPr lang="es-ES" sz="10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visualizar la evolución de la respuesta hospitalaria con respecto a personas hospitalizadas durante la pandemia.</a:t>
            </a:r>
            <a:endParaRPr lang="es-ES" sz="10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0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800"/>
            </a:pPr>
            <a:r>
              <a:rPr lang="es-ES" sz="900" b="1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</a:t>
            </a:r>
            <a:r>
              <a:rPr lang="es-ES" sz="9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omiten las dos semanas más recientes debido al atraso en el registro de los datos</a:t>
            </a:r>
            <a:endParaRPr lang="es-ES" sz="9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endParaRPr lang="es-ES" sz="9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900" b="1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Fe de erratas del 11 de agosto de 2021:</a:t>
            </a:r>
            <a:endParaRPr lang="es-ES" sz="900" b="1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9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La nota del mapa hace referencia al uso del promedio por jurisdicción en municipios con menos </a:t>
            </a:r>
            <a:r>
              <a:rPr lang="es-ES" sz="900" dirty="0" smtClean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de </a:t>
            </a:r>
            <a:r>
              <a:rPr lang="es-ES" sz="900" dirty="0" smtClean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dos</a:t>
            </a:r>
            <a:r>
              <a:rPr lang="es-ES" sz="900" dirty="0" smtClean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s-ES" sz="9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casos. Lo correcto es: "En los municipios con menos de 3 hospitalizaciones se utilizó el promedio por jurisdicción sanitaria."</a:t>
            </a:r>
            <a:endParaRPr lang="es-ES" sz="9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1"/>
          <a:srcRect l="9" r="8"/>
          <a:stretch>
            <a:fillRect/>
          </a:stretch>
        </p:blipFill>
        <p:spPr>
          <a:xfrm>
            <a:off x="3123500" y="852898"/>
            <a:ext cx="6020500" cy="429060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271200" y="1147575"/>
            <a:ext cx="8361600" cy="3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5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 metodológica</a:t>
            </a:r>
            <a:endParaRPr sz="27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continuación se muestran 6 mapas: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 panose="02000505000000020004"/>
              <a:buAutoNum type="arabicPeriod"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Accesibilidad hospitalaria (síntomas - ingreso)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 panose="02000505000000020004"/>
              <a:buAutoNum type="arabicPeriod"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Respuesta hospitalaria  (ingreso - resultados)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 panose="02000505000000020004"/>
              <a:buAutoNum type="arabicPeriod"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Ingreso - alta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 panose="02000505000000020004"/>
              <a:buAutoNum type="arabicPeriod"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Ingreso - defunción 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 panose="02000505000000020004"/>
              <a:buAutoNum type="arabicPeriod"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Resultados - alta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 panose="02000505000000020004"/>
              <a:buAutoNum type="arabicPeriod"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Resultados - defunción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Cada uno de ellos se muestra con dos agrupaciones: cortes naturales y cuantiles. Se evalúa el promedio de días por municipio de residencia de las variables que se mencionan por ejemplo “FECHA_SINTOMAS” y “FECHA_INGRESO”. Para los municipios que no tienen casos o los valores son muy bajos (0, 1 y 2, que corresponden a los dos primeros deciles) se le asigna el promedio de la jurisdicción. Se obtuvieron 243 jurisdicciones a partir de la CLUES 2020 “ESTABLECIMIENTO_SALUD_202008”.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El archivo utilizado es "201013COVID19MEXICOTOT" de la Dirección General de Epidemiología de la Secretaría de Salud.</a:t>
            </a: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18"/>
          <p:cNvSpPr txBox="1"/>
          <p:nvPr/>
        </p:nvSpPr>
        <p:spPr>
          <a:xfrm>
            <a:off x="226000" y="1119725"/>
            <a:ext cx="86283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GB" sz="2600" i="0" u="none" strike="noStrike" cap="none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Resultados</a:t>
            </a:r>
            <a:r>
              <a:rPr lang="en-GB" sz="2600" i="0" u="none" strike="noStrike" cap="none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- Parte I</a:t>
            </a:r>
            <a:endParaRPr sz="2600" i="0" u="none" strike="noStrike" cap="none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0" y="1746850"/>
            <a:ext cx="9144000" cy="3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4572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Conformada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por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6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grupos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con dos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variantes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de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escala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: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cortes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naturales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cuantiles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,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ellos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se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representa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el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tiempo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promedio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entre las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siguientes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fechas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:</a:t>
            </a:r>
            <a:endParaRPr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Montserrat" panose="02000505000000020004"/>
              <a:buAutoNum type="arabicPeriod"/>
            </a:pP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Síntomas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e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ingreso</a:t>
            </a:r>
            <a:endParaRPr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 panose="02000505000000020004"/>
              <a:buAutoNum type="arabicPeriod"/>
            </a:pP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Ingreso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resultado</a:t>
            </a:r>
            <a:endParaRPr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 panose="02000505000000020004"/>
              <a:buAutoNum type="arabicPeriod"/>
            </a:pP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Ingreso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alta</a:t>
            </a:r>
            <a:endParaRPr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 panose="02000505000000020004"/>
              <a:buAutoNum type="arabicPeriod"/>
            </a:pP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Ingreso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defunción</a:t>
            </a:r>
            <a:endParaRPr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 panose="02000505000000020004"/>
              <a:buAutoNum type="arabicPeriod"/>
            </a:pP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Resultado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alta</a:t>
            </a:r>
            <a:endParaRPr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 panose="02000505000000020004"/>
              <a:buAutoNum type="arabicPeriod"/>
            </a:pP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Resultado</a:t>
            </a:r>
            <a:r>
              <a:rPr lang="en-GB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y </a:t>
            </a:r>
            <a:r>
              <a:rPr lang="en-GB" sz="1100" dirty="0" err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defunción</a:t>
            </a:r>
            <a:endParaRPr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1 - ACCESIBILIDAD HOSPITALARIA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calcula a partir del número de días entre el inicio de síntomas y el ingreso a una unidad médica para ser evaluado. 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Este indicador permite cuantificar la accesibilidad hospitalaria y contempla diversos factores, entre ellos la facilidad para llegar a una unidad médica, proximidad y comportamiento social.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1 - ACCESIBILIDAD HOSPITALARIA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calcula a partir del número de días entre el inicio de síntomas y el ingreso a una unidad médica para ser evaluado. 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Este indicador permite cuantificar la accesibilidad hospitalaria y contempla diversos factores, entre ellos la facilidad para llegar a una unidad médica, proximidad y comportamiento social.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2 - RESPUESTA HOSPITALARIA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1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calculada mediante el número de días entre la fecha de ingreso a una unidad médica y la fecha en que se confirma el resultado de la prueba COVID.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Este indicador permite cuantificar la respuesta hospitalaria y</a:t>
            </a:r>
            <a:r>
              <a:rPr lang="es-ES" sz="1100" dirty="0">
                <a:highlight>
                  <a:srgbClr val="FFFFFF"/>
                </a:highlight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algunos de los factores con los que se podría asociar son: la infraestructura de las unidades de salud, la cantidad de personal, el abastecimiento de recursos y la afluencia de pacientes.</a:t>
            </a: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confirmaron antes del ingreso a la unidad médica.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2 - RESPUESTA HOSPITALARIA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calculada mediante el número de días entre la fecha de ingreso a una unidad médica y la fecha en que se confirma el resultado de la prueba COVID.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Este indicador permite cuantificar la respuesta hospitalaria y</a:t>
            </a:r>
            <a:r>
              <a:rPr lang="es-ES" sz="1100" dirty="0">
                <a:highlight>
                  <a:srgbClr val="FFFFFF"/>
                </a:highlight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algunos de los factores con los que se podría asociar son: la infraestructura de las unidades de salud, la cantidad de personal, el abastecimiento de recursos y la afluencia de pacientes.</a:t>
            </a: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confirmaron antes del ingreso a la unidad médica.</a:t>
            </a: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196400" y="920717"/>
            <a:ext cx="2927100" cy="420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3 - PERIODO DE ATENCIÓN RECUPERADOS HOSPITALIZADOS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Representa el número de días entre el ingreso de un paciente positivo a COVID a una unidad de salud</a:t>
            </a:r>
            <a:r>
              <a:rPr lang="es-ES" sz="1100" b="1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la fecha en que es dado de alta.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el tiempo promedio de estancia de los pacientes COVID hospitalizados.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23500" y="920717"/>
            <a:ext cx="6020504" cy="42068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12672</Words>
  <Application>WPS Presentation</Application>
  <PresentationFormat>Presentación en pantalla (16:9)</PresentationFormat>
  <Paragraphs>251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SimSun</vt:lpstr>
      <vt:lpstr>Wingdings</vt:lpstr>
      <vt:lpstr>Arial</vt:lpstr>
      <vt:lpstr>Montserrat</vt:lpstr>
      <vt:lpstr>Montserrat Light</vt:lpstr>
      <vt:lpstr>Montserrat SemiBold</vt:lpstr>
      <vt:lpstr>Microsoft YaHei</vt:lpstr>
      <vt:lpstr>Arial Unicode MS</vt:lpstr>
      <vt:lpstr>Tema de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DELL</cp:lastModifiedBy>
  <cp:revision>5</cp:revision>
  <dcterms:created xsi:type="dcterms:W3CDTF">2021-08-11T23:33:19Z</dcterms:created>
  <dcterms:modified xsi:type="dcterms:W3CDTF">2021-08-11T23:37:22Z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2058-11.2.0.10223</vt:lpwstr>
  </property>
</Properties>
</file>